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90" r:id="rId3"/>
    <p:sldId id="291" r:id="rId4"/>
    <p:sldId id="293" r:id="rId5"/>
    <p:sldId id="303" r:id="rId6"/>
    <p:sldId id="307" r:id="rId7"/>
    <p:sldId id="295" r:id="rId8"/>
    <p:sldId id="306" r:id="rId9"/>
    <p:sldId id="304" r:id="rId10"/>
    <p:sldId id="3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98"/>
    <a:srgbClr val="F81F0E"/>
    <a:srgbClr val="DF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8"/>
    <p:restoredTop sz="85278" autoAdjust="0"/>
  </p:normalViewPr>
  <p:slideViewPr>
    <p:cSldViewPr snapToGrid="0" snapToObjects="1">
      <p:cViewPr varScale="1">
        <p:scale>
          <a:sx n="60" d="100"/>
          <a:sy n="60" d="100"/>
        </p:scale>
        <p:origin x="1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2423C-3C07-442D-8606-F57774E93F4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4D16C-2D0E-4416-BA61-DC419DC19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1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D16C-2D0E-4416-BA61-DC419DC196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0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D16C-2D0E-4416-BA61-DC419DC196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0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D16C-2D0E-4416-BA61-DC419DC196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7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D16C-2D0E-4416-BA61-DC419DC196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8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D16C-2D0E-4416-BA61-DC419DC196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14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D16C-2D0E-4416-BA61-DC419DC196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92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D16C-2D0E-4416-BA61-DC419DC196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88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D16C-2D0E-4416-BA61-DC419DC196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5FC-D61C-8B44-BFF2-484E62C54BE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FB15-63C3-DE45-A106-B104F40F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5FC-D61C-8B44-BFF2-484E62C54BE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FB15-63C3-DE45-A106-B104F40F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8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5FC-D61C-8B44-BFF2-484E62C54BE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FB15-63C3-DE45-A106-B104F40F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9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5FC-D61C-8B44-BFF2-484E62C54BE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FB15-63C3-DE45-A106-B104F40F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4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5FC-D61C-8B44-BFF2-484E62C54BE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FB15-63C3-DE45-A106-B104F40F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2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5FC-D61C-8B44-BFF2-484E62C54BE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FB15-63C3-DE45-A106-B104F40F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9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5FC-D61C-8B44-BFF2-484E62C54BE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FB15-63C3-DE45-A106-B104F40F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0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5FC-D61C-8B44-BFF2-484E62C54BE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FB15-63C3-DE45-A106-B104F40F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2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5FC-D61C-8B44-BFF2-484E62C54BE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FB15-63C3-DE45-A106-B104F40F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6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5FC-D61C-8B44-BFF2-484E62C54BE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FB15-63C3-DE45-A106-B104F40F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75FC-D61C-8B44-BFF2-484E62C54BE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FB15-63C3-DE45-A106-B104F40F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375FC-D61C-8B44-BFF2-484E62C54BE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3FB15-63C3-DE45-A106-B104F40F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0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augiskasinternetas.l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PSnQ5sUZL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DF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90"/>
            <a:ext cx="6592931" cy="3775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829425" y="3729540"/>
            <a:ext cx="5456359" cy="3124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684" y="2705044"/>
            <a:ext cx="10276573" cy="1780067"/>
          </a:xfrm>
        </p:spPr>
        <p:txBody>
          <a:bodyPr>
            <a:normAutofit/>
          </a:bodyPr>
          <a:lstStyle/>
          <a:p>
            <a:pPr algn="l"/>
            <a:r>
              <a:rPr lang="lt-LT" sz="5400" dirty="0" smtClean="0">
                <a:solidFill>
                  <a:srgbClr val="006798"/>
                </a:solidFill>
                <a:latin typeface="DINRoundPro" panose="020B0504020101020102" pitchFamily="34" charset="-70"/>
                <a:ea typeface="DIN Round Pro Medium" charset="0"/>
                <a:cs typeface="DIN Round Pro Medium" charset="0"/>
              </a:rPr>
              <a:t>Kurią pusę pasirinksit jūs?</a:t>
            </a:r>
            <a:endParaRPr lang="en-US" sz="5400" dirty="0">
              <a:solidFill>
                <a:srgbClr val="006798"/>
              </a:solidFill>
              <a:latin typeface="DINRoundPro" panose="020B0504020101020102" pitchFamily="34" charset="-70"/>
              <a:ea typeface="DIN Round Pro Medium" charset="0"/>
              <a:cs typeface="DIN Round Pro Medium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63" y="5120256"/>
            <a:ext cx="2542679" cy="1164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" y="201903"/>
            <a:ext cx="4928856" cy="230123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55991" y="4687014"/>
            <a:ext cx="5755187" cy="1138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sz="2800" b="1" dirty="0" smtClean="0">
                <a:solidFill>
                  <a:schemeClr val="accent2">
                    <a:lumMod val="75000"/>
                  </a:schemeClr>
                </a:solidFill>
                <a:latin typeface="DINRoundPro" panose="020B0504020101020102" pitchFamily="34" charset="-70"/>
                <a:ea typeface="DIN Round Pro Medium" charset="0"/>
                <a:cs typeface="DIN Round Pro Medium" charset="0"/>
              </a:rPr>
              <a:t>Įrašykite savo įstaigos pavadinimą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DINRoundPro" panose="020B0504020101020102" pitchFamily="34" charset="-70"/>
              <a:ea typeface="DIN Round Pro Medium" charset="0"/>
              <a:cs typeface="DIN Round Pr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DF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90"/>
            <a:ext cx="6592931" cy="3775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829425" y="3729540"/>
            <a:ext cx="5456359" cy="3124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684" y="3400537"/>
            <a:ext cx="10276573" cy="1780067"/>
          </a:xfrm>
        </p:spPr>
        <p:txBody>
          <a:bodyPr>
            <a:normAutofit/>
          </a:bodyPr>
          <a:lstStyle/>
          <a:p>
            <a:pPr algn="l"/>
            <a:r>
              <a:rPr lang="lt-LT" sz="5400" dirty="0" smtClean="0">
                <a:solidFill>
                  <a:srgbClr val="006798"/>
                </a:solidFill>
                <a:latin typeface="DINRoundPro" panose="020B0504020101020102" pitchFamily="34" charset="-70"/>
                <a:ea typeface="DIN Round Pro Medium" charset="0"/>
                <a:cs typeface="DIN Round Pro Medium" charset="0"/>
              </a:rPr>
              <a:t>Kartu mes galime sustabdyti patyčias</a:t>
            </a:r>
            <a:r>
              <a:rPr lang="en-US" sz="5400" dirty="0" smtClean="0">
                <a:solidFill>
                  <a:srgbClr val="006798"/>
                </a:solidFill>
                <a:latin typeface="DINRoundPro" panose="020B0504020101020102" pitchFamily="34" charset="-70"/>
                <a:ea typeface="DIN Round Pro Medium" charset="0"/>
                <a:cs typeface="DIN Round Pro Medium" charset="0"/>
              </a:rPr>
              <a:t>!</a:t>
            </a:r>
            <a:endParaRPr lang="en-US" sz="5400" dirty="0">
              <a:solidFill>
                <a:srgbClr val="006798"/>
              </a:solidFill>
              <a:latin typeface="DINRoundPro" panose="020B0504020101020102" pitchFamily="34" charset="-70"/>
              <a:ea typeface="DIN Round Pro Medium" charset="0"/>
              <a:cs typeface="DIN Round Pro Medium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63" y="5120256"/>
            <a:ext cx="2542679" cy="1164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" y="201903"/>
            <a:ext cx="4928856" cy="230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16769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500554"/>
          </a:xfrm>
          <a:prstGeom prst="rect">
            <a:avLst/>
          </a:prstGeom>
          <a:solidFill>
            <a:srgbClr val="DF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847" y="143876"/>
            <a:ext cx="9929261" cy="1325563"/>
          </a:xfrm>
        </p:spPr>
        <p:txBody>
          <a:bodyPr/>
          <a:lstStyle/>
          <a:p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  <a:ea typeface="DIN Round Pro Medium" charset="0"/>
                <a:cs typeface="DIN Round Pro Medium" charset="0"/>
              </a:rPr>
              <a:t>Mūsų mokykloje „Veiksmo savaitės BE PATYČIŲ 2018“ metu:</a:t>
            </a:r>
            <a:endParaRPr lang="en-US" dirty="0">
              <a:solidFill>
                <a:srgbClr val="006798"/>
              </a:solidFill>
              <a:latin typeface="DINRoundPro" panose="020B0504020101020102" pitchFamily="34" charset="-70"/>
              <a:ea typeface="DIN Round Pro Medium" charset="0"/>
              <a:cs typeface="DIN Round Pro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812"/>
            <a:ext cx="10515600" cy="39862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lt-LT" dirty="0" smtClean="0">
                <a:solidFill>
                  <a:srgbClr val="006798"/>
                </a:solidFill>
                <a:latin typeface="DINRoundPro" charset="0"/>
                <a:ea typeface="DINRoundPro" charset="0"/>
                <a:cs typeface="DINRoundPro" charset="0"/>
              </a:rPr>
              <a:t>...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DINRoundPro" charset="0"/>
              <a:ea typeface="DINRoundPro" charset="0"/>
              <a:cs typeface="DINRoundPro" charset="0"/>
            </a:endParaRPr>
          </a:p>
          <a:p>
            <a:pPr>
              <a:lnSpc>
                <a:spcPct val="120000"/>
              </a:lnSpc>
            </a:pPr>
            <a:r>
              <a:rPr lang="lt-LT" dirty="0" smtClean="0">
                <a:solidFill>
                  <a:srgbClr val="006798"/>
                </a:solidFill>
                <a:latin typeface="DINRoundPro" charset="0"/>
                <a:ea typeface="DINRoundPro" charset="0"/>
                <a:cs typeface="DINRoundPro" charset="0"/>
              </a:rPr>
              <a:t>...</a:t>
            </a:r>
          </a:p>
          <a:p>
            <a:pPr>
              <a:lnSpc>
                <a:spcPct val="120000"/>
              </a:lnSpc>
            </a:pPr>
            <a:r>
              <a:rPr lang="lt-LT" dirty="0" smtClean="0">
                <a:solidFill>
                  <a:srgbClr val="006798"/>
                </a:solidFill>
                <a:latin typeface="DINRoundPro" charset="0"/>
                <a:ea typeface="DINRoundPro" charset="0"/>
                <a:cs typeface="DINRoundPro" charset="0"/>
              </a:rPr>
              <a:t>...</a:t>
            </a:r>
            <a:endParaRPr lang="en-US" dirty="0" smtClean="0">
              <a:solidFill>
                <a:srgbClr val="006798"/>
              </a:solidFill>
              <a:latin typeface="DINRoundPro" charset="0"/>
              <a:ea typeface="DINRoundPro" charset="0"/>
              <a:cs typeface="DINRoundPro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olidFill>
                <a:srgbClr val="006798"/>
              </a:solidFill>
              <a:latin typeface="DINRoundPro" charset="0"/>
              <a:ea typeface="DINRoundPro" charset="0"/>
              <a:cs typeface="DINRoundPro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DINRoundPro" charset="0"/>
                <a:ea typeface="DINRoundPro" charset="0"/>
                <a:cs typeface="DINRoundPro" charset="0"/>
              </a:rPr>
              <a:t>(</a:t>
            </a:r>
            <a:r>
              <a:rPr lang="lt-LT" i="1" dirty="0">
                <a:solidFill>
                  <a:schemeClr val="accent2">
                    <a:lumMod val="75000"/>
                  </a:schemeClr>
                </a:solidFill>
                <a:latin typeface="DINRoundPro" charset="0"/>
                <a:ea typeface="DINRoundPro" charset="0"/>
                <a:cs typeface="DINRoundPro" charset="0"/>
              </a:rPr>
              <a:t>surašykite jūsų mokykloje </a:t>
            </a:r>
            <a:r>
              <a:rPr lang="lt-LT" i="1" dirty="0" smtClean="0">
                <a:solidFill>
                  <a:schemeClr val="accent2">
                    <a:lumMod val="75000"/>
                  </a:schemeClr>
                </a:solidFill>
                <a:latin typeface="DINRoundPro" charset="0"/>
                <a:ea typeface="DINRoundPro" charset="0"/>
                <a:cs typeface="DINRoundPro" charset="0"/>
              </a:rPr>
              <a:t>vykstančias/vykusias </a:t>
            </a:r>
            <a:r>
              <a:rPr lang="lt-LT" i="1" dirty="0">
                <a:solidFill>
                  <a:schemeClr val="accent2">
                    <a:lumMod val="75000"/>
                  </a:schemeClr>
                </a:solidFill>
                <a:latin typeface="DINRoundPro" charset="0"/>
                <a:ea typeface="DINRoundPro" charset="0"/>
                <a:cs typeface="DINRoundPro" charset="0"/>
              </a:rPr>
              <a:t>veiklas ir </a:t>
            </a:r>
            <a:r>
              <a:rPr lang="lt-LT" i="1" dirty="0" smtClean="0">
                <a:solidFill>
                  <a:schemeClr val="accent2">
                    <a:lumMod val="75000"/>
                  </a:schemeClr>
                </a:solidFill>
                <a:latin typeface="DINRoundPro" charset="0"/>
                <a:ea typeface="DINRoundPro" charset="0"/>
                <a:cs typeface="DINRoundPro" charset="0"/>
              </a:rPr>
              <a:t>iniciatyvas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DINRoundPro" charset="0"/>
                <a:ea typeface="DINRoundPro" charset="0"/>
                <a:cs typeface="DINRoundPro" charset="0"/>
              </a:rPr>
              <a:t>)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DINRoundPro" charset="0"/>
              <a:ea typeface="DINRoundPro" charset="0"/>
              <a:cs typeface="DINRoundPr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839" y="6153747"/>
            <a:ext cx="1869625" cy="704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6153747"/>
            <a:ext cx="1499616" cy="6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500554"/>
          </a:xfrm>
          <a:prstGeom prst="rect">
            <a:avLst/>
          </a:prstGeom>
          <a:solidFill>
            <a:srgbClr val="DF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900" b="1" dirty="0" smtClean="0">
                <a:solidFill>
                  <a:srgbClr val="006798"/>
                </a:solidFill>
                <a:latin typeface="DINRoundPro" panose="020B0504020101020102" pitchFamily="34" charset="-70"/>
                <a:ea typeface="DIN Round Pro Medium" charset="0"/>
                <a:cs typeface="DIN Round Pro Medium" charset="0"/>
              </a:rPr>
              <a:t>Patyčios – tai elgesys, kuomet:</a:t>
            </a:r>
            <a:endParaRPr lang="en-US" sz="3900" b="1" dirty="0">
              <a:solidFill>
                <a:srgbClr val="006798"/>
              </a:solidFill>
              <a:latin typeface="DINRoundPro" panose="020B0504020101020102" pitchFamily="34" charset="-70"/>
              <a:ea typeface="DIN Round Pro Medium" charset="0"/>
              <a:cs typeface="DIN Round Pro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5145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kas </a:t>
            </a:r>
            <a:r>
              <a:rPr lang="lt-LT" dirty="0">
                <a:solidFill>
                  <a:srgbClr val="006798"/>
                </a:solidFill>
                <a:latin typeface="DINRoundPro" panose="020B0504020101020102" pitchFamily="34" charset="-70"/>
              </a:rPr>
              <a:t>nors tyčia skaudina </a:t>
            </a: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kitą;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lt-LT" dirty="0" smtClean="0">
              <a:solidFill>
                <a:srgbClr val="006798"/>
              </a:solidFill>
              <a:latin typeface="DINRoundPro" panose="020B0504020101020102" pitchFamily="34" charset="-7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tyčiniai </a:t>
            </a:r>
            <a:r>
              <a:rPr lang="lt-LT" dirty="0">
                <a:solidFill>
                  <a:srgbClr val="006798"/>
                </a:solidFill>
                <a:latin typeface="DINRoundPro" panose="020B0504020101020102" pitchFamily="34" charset="-70"/>
              </a:rPr>
              <a:t>veiksmai pasikartoja; </a:t>
            </a:r>
            <a:endParaRPr lang="lt-LT" dirty="0" smtClean="0">
              <a:solidFill>
                <a:srgbClr val="006798"/>
              </a:solidFill>
              <a:latin typeface="DINRoundPro" panose="020B0504020101020102" pitchFamily="34" charset="-7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lt-LT" dirty="0">
              <a:solidFill>
                <a:srgbClr val="006798"/>
              </a:solidFill>
              <a:latin typeface="DINRoundPro" panose="020B0504020101020102" pitchFamily="34" charset="-7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skaudinamas </a:t>
            </a:r>
            <a:r>
              <a:rPr lang="lt-LT" dirty="0">
                <a:solidFill>
                  <a:srgbClr val="006798"/>
                </a:solidFill>
                <a:latin typeface="DINRoundPro" panose="020B0504020101020102" pitchFamily="34" charset="-70"/>
              </a:rPr>
              <a:t>fiziškai arba emociškai </a:t>
            </a: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silpnesnis.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lt-LT" dirty="0">
              <a:solidFill>
                <a:srgbClr val="006798"/>
              </a:solidFill>
              <a:latin typeface="DINRoundPro" panose="020B0504020101020102" pitchFamily="34" charset="-7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Patyčios visuomet vyksta </a:t>
            </a:r>
            <a:r>
              <a:rPr lang="lt-LT" dirty="0">
                <a:solidFill>
                  <a:srgbClr val="006798"/>
                </a:solidFill>
                <a:latin typeface="DINRoundPro" panose="020B0504020101020102" pitchFamily="34" charset="-70"/>
              </a:rPr>
              <a:t>grupėje </a:t>
            </a: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vaikų – vienas ar keli </a:t>
            </a:r>
            <a:r>
              <a:rPr lang="lt-LT" dirty="0">
                <a:solidFill>
                  <a:srgbClr val="006798"/>
                </a:solidFill>
                <a:latin typeface="DINRoundPro" panose="020B0504020101020102" pitchFamily="34" charset="-70"/>
              </a:rPr>
              <a:t>vaikai inicijuoja patyčias, vienas ar keli vaikas jas patiria ir didelė grupė vaikų jas </a:t>
            </a: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stebi. </a:t>
            </a:r>
          </a:p>
          <a:p>
            <a:pPr marL="0" indent="0">
              <a:spcBef>
                <a:spcPts val="0"/>
              </a:spcBef>
              <a:buNone/>
            </a:pPr>
            <a:endParaRPr lang="lt-LT" dirty="0" smtClean="0">
              <a:solidFill>
                <a:srgbClr val="006798"/>
              </a:solidFill>
              <a:latin typeface="DINRoundPro" panose="020B0504020101020102" pitchFamily="34" charset="-7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Suaugusiųjų pagalbos reikia visiems dalyvaujantiems patyčiose.</a:t>
            </a:r>
            <a:endParaRPr lang="lt-LT" dirty="0">
              <a:solidFill>
                <a:srgbClr val="006798"/>
              </a:solidFill>
              <a:latin typeface="DINRoundPro" panose="020B0504020101020102" pitchFamily="34" charset="-7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839" y="6153747"/>
            <a:ext cx="1869625" cy="704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6153747"/>
            <a:ext cx="1499616" cy="6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500554"/>
          </a:xfrm>
          <a:prstGeom prst="rect">
            <a:avLst/>
          </a:prstGeom>
          <a:solidFill>
            <a:srgbClr val="DF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800" smtClean="0">
                <a:solidFill>
                  <a:srgbClr val="006798"/>
                </a:solidFill>
                <a:latin typeface="DINRoundPro" panose="020B0504020101020102" pitchFamily="34" charset="-70"/>
                <a:ea typeface="DIN Round Pro Medium" charset="0"/>
                <a:cs typeface="DIN Round Pro Medium" charset="0"/>
              </a:rPr>
              <a:t>LR Švietimo </a:t>
            </a:r>
            <a:r>
              <a:rPr lang="lt-LT" sz="3800" dirty="0" smtClean="0">
                <a:solidFill>
                  <a:srgbClr val="006798"/>
                </a:solidFill>
                <a:latin typeface="DINRoundPro" panose="020B0504020101020102" pitchFamily="34" charset="-70"/>
                <a:ea typeface="DIN Round Pro Medium" charset="0"/>
                <a:cs typeface="DIN Round Pro Medium" charset="0"/>
              </a:rPr>
              <a:t>įstatymas</a:t>
            </a:r>
            <a:endParaRPr lang="en-US" sz="3800" dirty="0">
              <a:solidFill>
                <a:srgbClr val="006798"/>
              </a:solidFill>
              <a:latin typeface="DINRoundPro" panose="020B0504020101020102" pitchFamily="34" charset="-70"/>
              <a:ea typeface="DIN Round Pro Medium" charset="0"/>
              <a:cs typeface="DIN Round Pro Medium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15715" y="1992681"/>
            <a:ext cx="3733800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endParaRPr lang="en-US" dirty="0">
              <a:solidFill>
                <a:srgbClr val="006798"/>
              </a:solidFill>
              <a:latin typeface="DINRoundPro" charset="0"/>
              <a:ea typeface="DINRoundPro" charset="0"/>
              <a:cs typeface="DINRoundPro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lt-LT" b="1" dirty="0" smtClean="0">
                <a:solidFill>
                  <a:srgbClr val="006798"/>
                </a:solidFill>
              </a:rPr>
              <a:t>2 str. 25</a:t>
            </a:r>
            <a:r>
              <a:rPr lang="lt-LT" b="1" baseline="30000" dirty="0" smtClean="0">
                <a:solidFill>
                  <a:srgbClr val="006798"/>
                </a:solidFill>
              </a:rPr>
              <a:t>1  </a:t>
            </a:r>
            <a:r>
              <a:rPr lang="lt-LT" dirty="0" smtClean="0">
                <a:solidFill>
                  <a:srgbClr val="006798"/>
                </a:solidFill>
                <a:latin typeface="DINRoundPro" panose="020B0504020101020102"/>
              </a:rPr>
              <a:t>atskleidžia kibernetinių patyčių sampratą.</a:t>
            </a:r>
          </a:p>
          <a:p>
            <a:pPr>
              <a:spcBef>
                <a:spcPts val="0"/>
              </a:spcBef>
            </a:pPr>
            <a:endParaRPr lang="lt-LT" b="1" dirty="0" smtClean="0">
              <a:solidFill>
                <a:srgbClr val="006798"/>
              </a:solidFill>
            </a:endParaRPr>
          </a:p>
          <a:p>
            <a:pPr>
              <a:spcBef>
                <a:spcPts val="0"/>
              </a:spcBef>
            </a:pPr>
            <a:r>
              <a:rPr lang="lt-LT" b="1" dirty="0" smtClean="0">
                <a:solidFill>
                  <a:srgbClr val="006798"/>
                </a:solidFill>
              </a:rPr>
              <a:t>23</a:t>
            </a:r>
            <a:r>
              <a:rPr lang="lt-LT" b="1" baseline="30000" dirty="0" smtClean="0">
                <a:solidFill>
                  <a:srgbClr val="006798"/>
                </a:solidFill>
              </a:rPr>
              <a:t>1</a:t>
            </a:r>
            <a:r>
              <a:rPr lang="lt-LT" b="1" dirty="0">
                <a:solidFill>
                  <a:srgbClr val="006798"/>
                </a:solidFill>
              </a:rPr>
              <a:t> straipsnis. </a:t>
            </a:r>
            <a:r>
              <a:rPr lang="lt-LT" dirty="0" smtClean="0">
                <a:solidFill>
                  <a:srgbClr val="006798"/>
                </a:solidFill>
                <a:latin typeface="DINRoundPro" panose="020B0504020101020102"/>
              </a:rPr>
              <a:t>Niekas iš nieko negali tyčiotis.</a:t>
            </a:r>
          </a:p>
          <a:p>
            <a:pPr>
              <a:spcBef>
                <a:spcPts val="0"/>
              </a:spcBef>
            </a:pPr>
            <a:endParaRPr lang="lt-LT" b="1" dirty="0" smtClean="0">
              <a:solidFill>
                <a:srgbClr val="006798"/>
              </a:solidFill>
            </a:endParaRPr>
          </a:p>
          <a:p>
            <a:pPr>
              <a:spcBef>
                <a:spcPts val="0"/>
              </a:spcBef>
            </a:pPr>
            <a:r>
              <a:rPr lang="lt-LT" b="1" dirty="0" smtClean="0">
                <a:solidFill>
                  <a:srgbClr val="006798"/>
                </a:solidFill>
              </a:rPr>
              <a:t>23</a:t>
            </a:r>
            <a:r>
              <a:rPr lang="lt-LT" b="1" baseline="30000" dirty="0" smtClean="0">
                <a:solidFill>
                  <a:srgbClr val="006798"/>
                </a:solidFill>
              </a:rPr>
              <a:t>2</a:t>
            </a:r>
            <a:r>
              <a:rPr lang="lt-LT" b="1" dirty="0">
                <a:solidFill>
                  <a:srgbClr val="006798"/>
                </a:solidFill>
              </a:rPr>
              <a:t> straipsnis</a:t>
            </a:r>
            <a:r>
              <a:rPr lang="lt-LT" dirty="0"/>
              <a:t>.</a:t>
            </a:r>
            <a:r>
              <a:rPr lang="lt-LT" b="1" dirty="0"/>
              <a:t> </a:t>
            </a:r>
            <a:r>
              <a:rPr lang="lt-LT" dirty="0" smtClean="0">
                <a:solidFill>
                  <a:srgbClr val="006798"/>
                </a:solidFill>
                <a:latin typeface="DIN Round Pro Medium"/>
              </a:rPr>
              <a:t>nepilnamečio </a:t>
            </a:r>
            <a:r>
              <a:rPr lang="lt-LT" dirty="0">
                <a:solidFill>
                  <a:srgbClr val="006798"/>
                </a:solidFill>
                <a:latin typeface="DIN Round Pro Medium"/>
              </a:rPr>
              <a:t>mokinio tėvai (globėjai, rūpintojai) privalo, </a:t>
            </a:r>
            <a:r>
              <a:rPr lang="lt-LT" dirty="0" smtClean="0">
                <a:solidFill>
                  <a:srgbClr val="006798"/>
                </a:solidFill>
                <a:latin typeface="DIN Round Pro Medium"/>
              </a:rPr>
              <a:t>apie elektronines patyčias </a:t>
            </a:r>
            <a:r>
              <a:rPr lang="lt-LT" dirty="0">
                <a:solidFill>
                  <a:srgbClr val="006798"/>
                </a:solidFill>
                <a:latin typeface="DIN Round Pro Medium"/>
              </a:rPr>
              <a:t>pranešti Lietuvos Respublikos ryšių reguliavimo </a:t>
            </a:r>
            <a:r>
              <a:rPr lang="lt-LT" dirty="0" smtClean="0">
                <a:solidFill>
                  <a:srgbClr val="006798"/>
                </a:solidFill>
                <a:latin typeface="DIN Round Pro Medium"/>
              </a:rPr>
              <a:t>tarnybai, adresu </a:t>
            </a:r>
            <a:r>
              <a:rPr lang="lt-LT" dirty="0">
                <a:solidFill>
                  <a:srgbClr val="006798"/>
                </a:solidFill>
                <a:latin typeface="DIN Round Pro Medium"/>
                <a:hlinkClick r:id="rId3"/>
              </a:rPr>
              <a:t>www.draugiskasinternetas.lt</a:t>
            </a:r>
            <a:r>
              <a:rPr lang="lt-LT" dirty="0" smtClean="0">
                <a:solidFill>
                  <a:srgbClr val="006798"/>
                </a:solidFill>
                <a:latin typeface="DIN Round Pro Medium"/>
              </a:rPr>
              <a:t>.</a:t>
            </a:r>
          </a:p>
          <a:p>
            <a:pPr>
              <a:spcBef>
                <a:spcPts val="0"/>
              </a:spcBef>
            </a:pPr>
            <a:endParaRPr lang="lt-LT" dirty="0" smtClean="0">
              <a:solidFill>
                <a:srgbClr val="006798"/>
              </a:solidFill>
              <a:latin typeface="DIN Round Pro Medium"/>
            </a:endParaRPr>
          </a:p>
          <a:p>
            <a:pPr>
              <a:spcBef>
                <a:spcPts val="0"/>
              </a:spcBef>
            </a:pPr>
            <a:endParaRPr lang="lt-LT" dirty="0" smtClean="0">
              <a:solidFill>
                <a:srgbClr val="006798"/>
              </a:solidFill>
              <a:latin typeface="DIN Round Pro Medium"/>
            </a:endParaRPr>
          </a:p>
          <a:p>
            <a:pPr>
              <a:spcBef>
                <a:spcPts val="0"/>
              </a:spcBef>
            </a:pPr>
            <a:endParaRPr lang="lt-LT" dirty="0" smtClean="0">
              <a:solidFill>
                <a:srgbClr val="006798"/>
              </a:solidFill>
              <a:latin typeface="DIN Round Pro Medium"/>
            </a:endParaRPr>
          </a:p>
          <a:p>
            <a:pPr marL="0" indent="0">
              <a:spcBef>
                <a:spcPts val="0"/>
              </a:spcBef>
              <a:buNone/>
            </a:pPr>
            <a:endParaRPr lang="lt-LT" dirty="0">
              <a:solidFill>
                <a:srgbClr val="006798"/>
              </a:solidFill>
              <a:latin typeface="DIN Round Pro Medium"/>
            </a:endParaRPr>
          </a:p>
          <a:p>
            <a:pPr marL="0" indent="0">
              <a:spcBef>
                <a:spcPts val="0"/>
              </a:spcBef>
              <a:buNone/>
            </a:pPr>
            <a:endParaRPr lang="lt-LT" i="1" dirty="0">
              <a:solidFill>
                <a:schemeClr val="accent2">
                  <a:lumMod val="75000"/>
                </a:schemeClr>
              </a:solidFill>
              <a:latin typeface="DINRoundPro" panose="020B0504020101020102" pitchFamily="34" charset="-7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839" y="6153747"/>
            <a:ext cx="1869625" cy="7042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6153747"/>
            <a:ext cx="1499616" cy="6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1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500554"/>
          </a:xfrm>
          <a:prstGeom prst="rect">
            <a:avLst/>
          </a:prstGeom>
          <a:solidFill>
            <a:srgbClr val="DF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800" dirty="0" smtClean="0">
                <a:solidFill>
                  <a:srgbClr val="006798"/>
                </a:solidFill>
                <a:latin typeface="DINRoundPro" panose="020B0504020101020102" pitchFamily="34" charset="-70"/>
                <a:ea typeface="DIN Round Pro Medium" charset="0"/>
                <a:cs typeface="DIN Round Pro Medium" charset="0"/>
              </a:rPr>
              <a:t>Mūsų mokyklos reagavimo į patyčias tvarka</a:t>
            </a:r>
            <a:endParaRPr lang="en-US" sz="3800" dirty="0">
              <a:solidFill>
                <a:srgbClr val="006798"/>
              </a:solidFill>
              <a:latin typeface="DINRoundPro" panose="020B0504020101020102" pitchFamily="34" charset="-70"/>
              <a:ea typeface="DIN Round Pro Medium" charset="0"/>
              <a:cs typeface="DIN Round Pro Medium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15715" y="1992681"/>
            <a:ext cx="3733800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endParaRPr lang="en-US" dirty="0">
              <a:solidFill>
                <a:srgbClr val="006798"/>
              </a:solidFill>
              <a:latin typeface="DINRoundPro" charset="0"/>
              <a:ea typeface="DINRoundPro" charset="0"/>
              <a:cs typeface="DINRoundPro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... </a:t>
            </a:r>
            <a:endParaRPr lang="lt-LT" dirty="0">
              <a:solidFill>
                <a:srgbClr val="006798"/>
              </a:solidFill>
              <a:latin typeface="DINRoundPro" panose="020B0504020101020102" pitchFamily="34" charset="-70"/>
            </a:endParaRPr>
          </a:p>
          <a:p>
            <a:pPr>
              <a:spcBef>
                <a:spcPts val="0"/>
              </a:spcBef>
            </a:pP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...</a:t>
            </a:r>
          </a:p>
          <a:p>
            <a:pPr>
              <a:spcBef>
                <a:spcPts val="0"/>
              </a:spcBef>
            </a:pP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...</a:t>
            </a:r>
          </a:p>
          <a:p>
            <a:pPr>
              <a:spcBef>
                <a:spcPts val="0"/>
              </a:spcBef>
            </a:pP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...</a:t>
            </a:r>
          </a:p>
          <a:p>
            <a:pPr marL="0" indent="0">
              <a:spcBef>
                <a:spcPts val="0"/>
              </a:spcBef>
              <a:buNone/>
            </a:pPr>
            <a:endParaRPr lang="lt-LT" dirty="0">
              <a:solidFill>
                <a:srgbClr val="006798"/>
              </a:solidFill>
              <a:latin typeface="DINRoundPro" panose="020B0504020101020102" pitchFamily="34" charset="-7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lt-LT" i="1" dirty="0" smtClean="0">
                <a:solidFill>
                  <a:schemeClr val="accent2">
                    <a:lumMod val="75000"/>
                  </a:schemeClr>
                </a:solidFill>
                <a:latin typeface="DINRoundPro" panose="020B0504020101020102" pitchFamily="34" charset="-70"/>
              </a:rPr>
              <a:t>(keliais punktais pateikite svarbiausią informaciją apie mokykloje priimtus reagavimo į patyčias principus bei kokio bendradarbiavimo sprendžiant patyčių situacijas tikitės iš tėvų)</a:t>
            </a:r>
            <a:endParaRPr lang="lt-LT" i="1" dirty="0">
              <a:solidFill>
                <a:schemeClr val="accent2">
                  <a:lumMod val="75000"/>
                </a:schemeClr>
              </a:solidFill>
              <a:latin typeface="DINRoundPro" panose="020B0504020101020102" pitchFamily="34" charset="-7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839" y="6153747"/>
            <a:ext cx="1869625" cy="7042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6153747"/>
            <a:ext cx="1499616" cy="6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500554"/>
          </a:xfrm>
          <a:prstGeom prst="rect">
            <a:avLst/>
          </a:prstGeom>
          <a:solidFill>
            <a:srgbClr val="DF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979" y="285355"/>
            <a:ext cx="9544251" cy="1325563"/>
          </a:xfrm>
        </p:spPr>
        <p:txBody>
          <a:bodyPr/>
          <a:lstStyle/>
          <a:p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  <a:ea typeface="DIN Round Pro Medium" charset="0"/>
                <a:cs typeface="DIN Round Pro Medium" charset="0"/>
              </a:rPr>
              <a:t>Dėl patyčių situacijų galite kreiptis</a:t>
            </a:r>
            <a:endParaRPr lang="en-US" dirty="0">
              <a:solidFill>
                <a:srgbClr val="006798"/>
              </a:solidFill>
              <a:latin typeface="DINRoundPro" panose="020B0504020101020102" pitchFamily="34" charset="-70"/>
              <a:ea typeface="DIN Round Pro Medium" charset="0"/>
              <a:cs typeface="DIN Round Pro Medium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53979" y="1820291"/>
            <a:ext cx="10599821" cy="42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lt-LT" dirty="0" smtClean="0">
                <a:solidFill>
                  <a:srgbClr val="006798"/>
                </a:solidFill>
                <a:latin typeface="DINRoundPro" charset="0"/>
                <a:ea typeface="DINRoundPro" charset="0"/>
                <a:cs typeface="DINRoundPro" charset="0"/>
              </a:rPr>
              <a:t>Į klasės auklėtoją/kuratorių</a:t>
            </a:r>
            <a:endParaRPr lang="lt-LT" sz="2000" dirty="0" smtClean="0">
              <a:solidFill>
                <a:srgbClr val="006798"/>
              </a:solidFill>
              <a:latin typeface="DINRoundPro" charset="0"/>
              <a:ea typeface="DINRoundPro" charset="0"/>
              <a:cs typeface="DINRoundPro" charset="0"/>
            </a:endParaRPr>
          </a:p>
          <a:p>
            <a:pPr>
              <a:lnSpc>
                <a:spcPct val="120000"/>
              </a:lnSpc>
            </a:pPr>
            <a:r>
              <a:rPr lang="lt-LT" dirty="0" smtClean="0">
                <a:solidFill>
                  <a:srgbClr val="006798"/>
                </a:solidFill>
                <a:latin typeface="DINRoundPro" charset="0"/>
                <a:ea typeface="DINRoundPro" charset="0"/>
                <a:cs typeface="DINRoundPro" charset="0"/>
              </a:rPr>
              <a:t>Mokyklos socialinį pedagogą</a:t>
            </a:r>
          </a:p>
          <a:p>
            <a:pPr>
              <a:lnSpc>
                <a:spcPct val="120000"/>
              </a:lnSpc>
            </a:pPr>
            <a:r>
              <a:rPr lang="lt-LT" dirty="0" smtClean="0">
                <a:solidFill>
                  <a:srgbClr val="006798"/>
                </a:solidFill>
                <a:latin typeface="DINRoundPro" charset="0"/>
                <a:ea typeface="DINRoundPro" charset="0"/>
                <a:cs typeface="DINRoundPro" charset="0"/>
              </a:rPr>
              <a:t>Mokyklos administracijos darbuotojus</a:t>
            </a:r>
          </a:p>
          <a:p>
            <a:pPr marL="0" indent="0">
              <a:lnSpc>
                <a:spcPct val="120000"/>
              </a:lnSpc>
              <a:buNone/>
            </a:pPr>
            <a:endParaRPr lang="lt-LT" sz="2400" dirty="0" smtClean="0">
              <a:solidFill>
                <a:srgbClr val="006798"/>
              </a:solidFill>
              <a:latin typeface="DINRoundPro" charset="0"/>
              <a:ea typeface="DINRoundPro" charset="0"/>
              <a:cs typeface="DINRoundPro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lt-LT" sz="2400" i="1" dirty="0" smtClean="0">
                <a:solidFill>
                  <a:schemeClr val="accent2">
                    <a:lumMod val="75000"/>
                  </a:schemeClr>
                </a:solidFill>
                <a:latin typeface="DINRoundPro" charset="0"/>
                <a:ea typeface="DINRoundPro" charset="0"/>
                <a:cs typeface="DINRoundPro" charset="0"/>
              </a:rPr>
              <a:t>(nurodykite konkrečius asmenis, kurie yra atsakingi už patyčių prevenciją mokykloje)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rgbClr val="006798"/>
              </a:solidFill>
              <a:latin typeface="DINRoundPro" charset="0"/>
              <a:ea typeface="DINRoundPro" charset="0"/>
              <a:cs typeface="DINRound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839" y="6153747"/>
            <a:ext cx="1869625" cy="704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6153747"/>
            <a:ext cx="1499616" cy="6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500554"/>
          </a:xfrm>
          <a:prstGeom prst="rect">
            <a:avLst/>
          </a:prstGeom>
          <a:solidFill>
            <a:srgbClr val="DF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800" dirty="0" smtClean="0">
                <a:solidFill>
                  <a:srgbClr val="006798"/>
                </a:solidFill>
                <a:latin typeface="DINRoundPro" panose="020B0504020101020102" pitchFamily="34" charset="-70"/>
                <a:ea typeface="DIN Round Pro Medium" charset="0"/>
                <a:cs typeface="DIN Round Pro Medium" charset="0"/>
              </a:rPr>
              <a:t>Kartais reikia tiek nedaug, kad patyčios liautųsi</a:t>
            </a:r>
            <a:endParaRPr lang="en-US" sz="3800" dirty="0">
              <a:solidFill>
                <a:srgbClr val="006798"/>
              </a:solidFill>
              <a:latin typeface="DINRoundPro" panose="020B0504020101020102" pitchFamily="34" charset="-70"/>
              <a:ea typeface="DIN Round Pro Medium" charset="0"/>
              <a:cs typeface="DIN Round Pro Medium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15715" y="1992681"/>
            <a:ext cx="3733800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endParaRPr lang="en-US" dirty="0">
              <a:solidFill>
                <a:srgbClr val="006798"/>
              </a:solidFill>
              <a:latin typeface="DINRoundPro" charset="0"/>
              <a:ea typeface="DINRoundPro" charset="0"/>
              <a:cs typeface="DINRoundPro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743199"/>
            <a:ext cx="10515600" cy="279698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lt-LT" dirty="0" smtClean="0">
              <a:solidFill>
                <a:srgbClr val="006798"/>
              </a:solidFill>
              <a:latin typeface="DINRoundPro" panose="020B0504020101020102" pitchFamily="34" charset="-7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VšĮ „Vaikų linijos“ adaptuota socialinė reklama „Kartu“:</a:t>
            </a:r>
          </a:p>
          <a:p>
            <a:pPr marL="0" indent="0" algn="ctr">
              <a:spcBef>
                <a:spcPts val="0"/>
              </a:spcBef>
              <a:buNone/>
            </a:pPr>
            <a:endParaRPr lang="lt-LT" dirty="0">
              <a:solidFill>
                <a:srgbClr val="006798"/>
              </a:solidFill>
              <a:latin typeface="DINRoundPro" panose="020B0504020101020102" pitchFamily="34" charset="-7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lt-LT" dirty="0" smtClean="0">
              <a:solidFill>
                <a:srgbClr val="006798"/>
              </a:solidFill>
              <a:latin typeface="DINRoundPro" panose="020B0504020101020102" pitchFamily="34" charset="-7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lt-LT" u="sng" dirty="0">
                <a:hlinkClick r:id="rId3"/>
              </a:rPr>
              <a:t>https://</a:t>
            </a:r>
            <a:r>
              <a:rPr lang="lt-LT" u="sng" dirty="0" smtClean="0">
                <a:hlinkClick r:id="rId3"/>
              </a:rPr>
              <a:t>www.youtube.com/watch?v=3PSnQ5sUZLs</a:t>
            </a:r>
            <a:r>
              <a:rPr lang="lt-LT" u="sng" dirty="0" smtClean="0"/>
              <a:t> </a:t>
            </a:r>
            <a:endParaRPr lang="lt-LT" dirty="0">
              <a:solidFill>
                <a:srgbClr val="006798"/>
              </a:solidFill>
              <a:latin typeface="DINRoundPro" panose="020B0504020101020102" pitchFamily="34" charset="-7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839" y="6153747"/>
            <a:ext cx="1869625" cy="7042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6153747"/>
            <a:ext cx="1499616" cy="6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500554"/>
          </a:xfrm>
          <a:prstGeom prst="rect">
            <a:avLst/>
          </a:prstGeom>
          <a:solidFill>
            <a:srgbClr val="DF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800" dirty="0" smtClean="0">
                <a:solidFill>
                  <a:srgbClr val="006798"/>
                </a:solidFill>
                <a:latin typeface="DINRoundPro" panose="020B0504020101020102" pitchFamily="34" charset="-70"/>
                <a:ea typeface="DIN Round Pro Medium" charset="0"/>
                <a:cs typeface="DIN Round Pro Medium" charset="0"/>
              </a:rPr>
              <a:t>Kaip reaguoti į pastebėtas patyčias tarp vaikų: </a:t>
            </a:r>
            <a:endParaRPr lang="en-US" sz="3800" dirty="0">
              <a:solidFill>
                <a:srgbClr val="006798"/>
              </a:solidFill>
              <a:latin typeface="DINRoundPro" panose="020B0504020101020102" pitchFamily="34" charset="-70"/>
              <a:ea typeface="DIN Round Pro Medium" charset="0"/>
              <a:cs typeface="DIN Round Pro Medium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15715" y="1992681"/>
            <a:ext cx="3733800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endParaRPr lang="en-US" dirty="0">
              <a:solidFill>
                <a:srgbClr val="006798"/>
              </a:solidFill>
              <a:latin typeface="DINRoundPro" charset="0"/>
              <a:ea typeface="DINRoundPro" charset="0"/>
              <a:cs typeface="DINRoundPro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Prieiti </a:t>
            </a:r>
            <a:r>
              <a:rPr lang="lt-LT" dirty="0">
                <a:solidFill>
                  <a:srgbClr val="006798"/>
                </a:solidFill>
                <a:latin typeface="DINRoundPro" panose="020B0504020101020102" pitchFamily="34" charset="-70"/>
              </a:rPr>
              <a:t>prie netinkamai besielgiančių vaikų.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Garsiai</a:t>
            </a:r>
            <a:r>
              <a:rPr lang="lt-LT" dirty="0">
                <a:solidFill>
                  <a:srgbClr val="006798"/>
                </a:solidFill>
                <a:latin typeface="DINRoundPro" panose="020B0504020101020102" pitchFamily="34" charset="-70"/>
              </a:rPr>
              <a:t>, aiškiai ir ramiu tonu pasakyti, ką pastebėjo ar ką mato</a:t>
            </a: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,- įvardinti </a:t>
            </a:r>
            <a:r>
              <a:rPr lang="lt-LT" dirty="0">
                <a:solidFill>
                  <a:srgbClr val="006798"/>
                </a:solidFill>
                <a:latin typeface="DINRoundPro" panose="020B0504020101020102" pitchFamily="34" charset="-70"/>
              </a:rPr>
              <a:t>elgesį. </a:t>
            </a:r>
            <a:endParaRPr lang="lt-LT" dirty="0" smtClean="0">
              <a:solidFill>
                <a:srgbClr val="006798"/>
              </a:solidFill>
              <a:latin typeface="DINRoundPro" panose="020B0504020101020102" pitchFamily="34" charset="-7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Pasakyti</a:t>
            </a:r>
            <a:r>
              <a:rPr lang="lt-LT" dirty="0">
                <a:solidFill>
                  <a:srgbClr val="006798"/>
                </a:solidFill>
                <a:latin typeface="DINRoundPro" panose="020B0504020101020102" pitchFamily="34" charset="-70"/>
              </a:rPr>
              <a:t>, kokį poveikį toks vaiko elgesys daro skriaudžiamam vaikui.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Paprašyti </a:t>
            </a:r>
            <a:r>
              <a:rPr lang="lt-LT" dirty="0">
                <a:solidFill>
                  <a:srgbClr val="006798"/>
                </a:solidFill>
                <a:latin typeface="DINRoundPro" panose="020B0504020101020102" pitchFamily="34" charset="-70"/>
              </a:rPr>
              <a:t>liautis.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Jei </a:t>
            </a:r>
            <a:r>
              <a:rPr lang="lt-LT" dirty="0">
                <a:solidFill>
                  <a:srgbClr val="006798"/>
                </a:solidFill>
                <a:latin typeface="DINRoundPro" panose="020B0504020101020102" pitchFamily="34" charset="-70"/>
              </a:rPr>
              <a:t>reikia – palydėti nukentėjusį vaiką </a:t>
            </a: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pas </a:t>
            </a:r>
            <a:r>
              <a:rPr lang="lt-LT" dirty="0">
                <a:solidFill>
                  <a:srgbClr val="006798"/>
                </a:solidFill>
                <a:latin typeface="DINRoundPro" panose="020B0504020101020102" pitchFamily="34" charset="-70"/>
              </a:rPr>
              <a:t>mokyklos </a:t>
            </a: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darbuotoją </a:t>
            </a:r>
            <a:r>
              <a:rPr lang="lt-LT" dirty="0">
                <a:solidFill>
                  <a:srgbClr val="006798"/>
                </a:solidFill>
                <a:latin typeface="DINRoundPro" panose="020B0504020101020102" pitchFamily="34" charset="-70"/>
              </a:rPr>
              <a:t>(</a:t>
            </a:r>
            <a:r>
              <a:rPr lang="lt-LT" dirty="0" smtClean="0">
                <a:solidFill>
                  <a:srgbClr val="006798"/>
                </a:solidFill>
                <a:latin typeface="DINRoundPro" panose="020B0504020101020102" pitchFamily="34" charset="-70"/>
              </a:rPr>
              <a:t>auklėtoją/kuratorių, mokytoją, socialinį pedagogą </a:t>
            </a:r>
            <a:r>
              <a:rPr lang="lt-LT" dirty="0">
                <a:solidFill>
                  <a:srgbClr val="006798"/>
                </a:solidFill>
                <a:latin typeface="DINRoundPro" panose="020B0504020101020102" pitchFamily="34" charset="-70"/>
              </a:rPr>
              <a:t>kt.)</a:t>
            </a:r>
          </a:p>
          <a:p>
            <a:pPr marL="0" indent="0">
              <a:spcBef>
                <a:spcPts val="0"/>
              </a:spcBef>
              <a:buNone/>
            </a:pPr>
            <a:endParaRPr lang="lt-LT" dirty="0" smtClean="0">
              <a:solidFill>
                <a:srgbClr val="006798"/>
              </a:solidFill>
              <a:latin typeface="DINRoundPro" panose="020B0504020101020102" pitchFamily="34" charset="-7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lt-LT" i="1" dirty="0">
                <a:solidFill>
                  <a:srgbClr val="006798"/>
                </a:solidFill>
              </a:rPr>
              <a:t>Pavyzdžiui: “Aš matau, kad jūs stumdote šį berniuką ir jam tai nėra malonu. Taip elgtis mokykloje negalima, prašau liautis“</a:t>
            </a:r>
            <a:endParaRPr lang="lt-LT" dirty="0">
              <a:solidFill>
                <a:srgbClr val="006798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lt-LT" dirty="0">
              <a:solidFill>
                <a:srgbClr val="006798"/>
              </a:solidFill>
              <a:latin typeface="DINRoundPro" panose="020B0504020101020102" pitchFamily="34" charset="-7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839" y="6153747"/>
            <a:ext cx="1869625" cy="7042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6153747"/>
            <a:ext cx="1499616" cy="6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285</Words>
  <Application>Microsoft Office PowerPoint</Application>
  <PresentationFormat>Widescreen</PresentationFormat>
  <Paragraphs>63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DIN Round Pro Medium</vt:lpstr>
      <vt:lpstr>DINRoundPro</vt:lpstr>
      <vt:lpstr>Office Theme</vt:lpstr>
      <vt:lpstr>Kurią pusę pasirinksit jūs?</vt:lpstr>
      <vt:lpstr>PowerPoint Presentation</vt:lpstr>
      <vt:lpstr>Mūsų mokykloje „Veiksmo savaitės BE PATYČIŲ 2018“ metu:</vt:lpstr>
      <vt:lpstr>Patyčios – tai elgesys, kuomet:</vt:lpstr>
      <vt:lpstr>LR Švietimo įstatymas</vt:lpstr>
      <vt:lpstr>Mūsų mokyklos reagavimo į patyčias tvarka</vt:lpstr>
      <vt:lpstr>Dėl patyčių situacijų galite kreiptis</vt:lpstr>
      <vt:lpstr>Kartais reikia tiek nedaug, kad patyčios liautųsi</vt:lpstr>
      <vt:lpstr>Kaip reaguoti į pastebėtas patyčias tarp vaikų: </vt:lpstr>
      <vt:lpstr>Kartu mes galime sustabdyti patyčias!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Microsoft Office User</dc:creator>
  <cp:lastModifiedBy>BE PATYCIU</cp:lastModifiedBy>
  <cp:revision>108</cp:revision>
  <dcterms:created xsi:type="dcterms:W3CDTF">2017-08-04T09:14:45Z</dcterms:created>
  <dcterms:modified xsi:type="dcterms:W3CDTF">2018-03-06T19:53:16Z</dcterms:modified>
</cp:coreProperties>
</file>